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81" r:id="rId8"/>
    <p:sldId id="282" r:id="rId9"/>
    <p:sldId id="266" r:id="rId10"/>
    <p:sldId id="283" r:id="rId11"/>
    <p:sldId id="286" r:id="rId12"/>
    <p:sldId id="28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0655" autoAdjust="0"/>
  </p:normalViewPr>
  <p:slideViewPr>
    <p:cSldViewPr snapToGrid="0">
      <p:cViewPr varScale="1">
        <p:scale>
          <a:sx n="101" d="100"/>
          <a:sy n="101" d="100"/>
        </p:scale>
        <p:origin x="990" y="10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38670F-71DE-4419-99BC-A9685D4907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421A12CC-DAC3-4F1A-9CF6-61747ED5D4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Improved Agility: Faster deployment times allow organizations to respond quickly to changes in the market (Kim et al., 2016).</a:t>
          </a:r>
        </a:p>
      </dgm:t>
    </dgm:pt>
    <dgm:pt modelId="{FB337CF0-FF2F-4C51-B055-22B011FFB1BC}" type="parTrans" cxnId="{ED68DBE5-E03F-4812-B26E-8C33DCE57C00}">
      <dgm:prSet/>
      <dgm:spPr/>
      <dgm:t>
        <a:bodyPr/>
        <a:lstStyle/>
        <a:p>
          <a:endParaRPr lang="en-US"/>
        </a:p>
      </dgm:t>
    </dgm:pt>
    <dgm:pt modelId="{9342E97E-6E40-487F-AE1D-12EE2AD17B3E}" type="sibTrans" cxnId="{ED68DBE5-E03F-4812-B26E-8C33DCE57C00}">
      <dgm:prSet/>
      <dgm:spPr/>
      <dgm:t>
        <a:bodyPr/>
        <a:lstStyle/>
        <a:p>
          <a:endParaRPr lang="en-US"/>
        </a:p>
      </dgm:t>
    </dgm:pt>
    <dgm:pt modelId="{4936452F-3BB3-4B56-8154-25047FEEEB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Higher Quality: Frequent, smaller releases make it easier to maintain high-quality code and resolve bugs quickly (</a:t>
          </a:r>
          <a:r>
            <a:rPr lang="en-US" dirty="0" err="1"/>
            <a:t>Matoffo</a:t>
          </a:r>
          <a:r>
            <a:rPr lang="en-US" dirty="0"/>
            <a:t>, 2023).</a:t>
          </a:r>
        </a:p>
      </dgm:t>
    </dgm:pt>
    <dgm:pt modelId="{F46581C7-0854-41AF-9659-320DA6B7E558}" type="parTrans" cxnId="{BEDE3D75-7B3F-47FC-9AB6-043B4D35E0EA}">
      <dgm:prSet/>
      <dgm:spPr/>
      <dgm:t>
        <a:bodyPr/>
        <a:lstStyle/>
        <a:p>
          <a:endParaRPr lang="en-US"/>
        </a:p>
      </dgm:t>
    </dgm:pt>
    <dgm:pt modelId="{E8471023-0CB6-45D3-A61F-8EB9B55EB3CF}" type="sibTrans" cxnId="{BEDE3D75-7B3F-47FC-9AB6-043B4D35E0EA}">
      <dgm:prSet/>
      <dgm:spPr/>
      <dgm:t>
        <a:bodyPr/>
        <a:lstStyle/>
        <a:p>
          <a:endParaRPr lang="en-US"/>
        </a:p>
      </dgm:t>
    </dgm:pt>
    <dgm:pt modelId="{EED9DAAE-667E-4D73-A548-2D95EEC936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Cost Efficiency: Automation and reduced lead times save on manual labor and reduce operational costs (Kim et al., 2016).</a:t>
          </a:r>
        </a:p>
      </dgm:t>
    </dgm:pt>
    <dgm:pt modelId="{E9483170-48DF-4678-A77C-F34140D46D3E}" type="parTrans" cxnId="{46F0DE94-7CF6-4A09-A6C1-9C8E397919AB}">
      <dgm:prSet/>
      <dgm:spPr/>
      <dgm:t>
        <a:bodyPr/>
        <a:lstStyle/>
        <a:p>
          <a:endParaRPr lang="en-US"/>
        </a:p>
      </dgm:t>
    </dgm:pt>
    <dgm:pt modelId="{C7A467C6-D8CB-4990-A33B-9F2EEF59A515}" type="sibTrans" cxnId="{46F0DE94-7CF6-4A09-A6C1-9C8E397919AB}">
      <dgm:prSet/>
      <dgm:spPr/>
      <dgm:t>
        <a:bodyPr/>
        <a:lstStyle/>
        <a:p>
          <a:endParaRPr lang="en-US"/>
        </a:p>
      </dgm:t>
    </dgm:pt>
    <dgm:pt modelId="{4B61412F-B8FC-4AD3-9620-41A2CFE46A88}" type="pres">
      <dgm:prSet presAssocID="{F138670F-71DE-4419-99BC-A9685D4907E9}" presName="root" presStyleCnt="0">
        <dgm:presLayoutVars>
          <dgm:dir/>
          <dgm:resizeHandles val="exact"/>
        </dgm:presLayoutVars>
      </dgm:prSet>
      <dgm:spPr/>
    </dgm:pt>
    <dgm:pt modelId="{1EAF3896-5EE5-4EB5-94D7-A5BD76EC7E20}" type="pres">
      <dgm:prSet presAssocID="{421A12CC-DAC3-4F1A-9CF6-61747ED5D449}" presName="compNode" presStyleCnt="0"/>
      <dgm:spPr/>
    </dgm:pt>
    <dgm:pt modelId="{31E48F17-15C7-4573-9F0E-F872949C9B28}" type="pres">
      <dgm:prSet presAssocID="{421A12CC-DAC3-4F1A-9CF6-61747ED5D449}" presName="bgRect" presStyleLbl="bgShp" presStyleIdx="0" presStyleCnt="3"/>
      <dgm:spPr/>
    </dgm:pt>
    <dgm:pt modelId="{23AAAAAB-2393-4567-88B4-58F334E65BA4}" type="pres">
      <dgm:prSet presAssocID="{421A12CC-DAC3-4F1A-9CF6-61747ED5D4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C66A1E67-FE02-47E7-BB59-0B92021864DC}" type="pres">
      <dgm:prSet presAssocID="{421A12CC-DAC3-4F1A-9CF6-61747ED5D449}" presName="spaceRect" presStyleCnt="0"/>
      <dgm:spPr/>
    </dgm:pt>
    <dgm:pt modelId="{87214E04-703B-4F2E-9161-B640B120BB48}" type="pres">
      <dgm:prSet presAssocID="{421A12CC-DAC3-4F1A-9CF6-61747ED5D449}" presName="parTx" presStyleLbl="revTx" presStyleIdx="0" presStyleCnt="3">
        <dgm:presLayoutVars>
          <dgm:chMax val="0"/>
          <dgm:chPref val="0"/>
        </dgm:presLayoutVars>
      </dgm:prSet>
      <dgm:spPr/>
    </dgm:pt>
    <dgm:pt modelId="{4561E10D-5327-4AD4-AB59-B70262FFE384}" type="pres">
      <dgm:prSet presAssocID="{9342E97E-6E40-487F-AE1D-12EE2AD17B3E}" presName="sibTrans" presStyleCnt="0"/>
      <dgm:spPr/>
    </dgm:pt>
    <dgm:pt modelId="{41B4E8A3-20ED-46FB-87E3-02A657A18CB9}" type="pres">
      <dgm:prSet presAssocID="{4936452F-3BB3-4B56-8154-25047FEEEB86}" presName="compNode" presStyleCnt="0"/>
      <dgm:spPr/>
    </dgm:pt>
    <dgm:pt modelId="{AFA58888-06CB-4036-8403-2B85D9C12BF4}" type="pres">
      <dgm:prSet presAssocID="{4936452F-3BB3-4B56-8154-25047FEEEB86}" presName="bgRect" presStyleLbl="bgShp" presStyleIdx="1" presStyleCnt="3"/>
      <dgm:spPr/>
    </dgm:pt>
    <dgm:pt modelId="{0710A916-69B1-4B4F-8C4C-79741B5691F8}" type="pres">
      <dgm:prSet presAssocID="{4936452F-3BB3-4B56-8154-25047FEEEB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B35757EB-6162-4ECC-B782-F9B7C0B9EB7C}" type="pres">
      <dgm:prSet presAssocID="{4936452F-3BB3-4B56-8154-25047FEEEB86}" presName="spaceRect" presStyleCnt="0"/>
      <dgm:spPr/>
    </dgm:pt>
    <dgm:pt modelId="{D904C304-619A-41B0-92BA-5DA451DA0766}" type="pres">
      <dgm:prSet presAssocID="{4936452F-3BB3-4B56-8154-25047FEEEB86}" presName="parTx" presStyleLbl="revTx" presStyleIdx="1" presStyleCnt="3">
        <dgm:presLayoutVars>
          <dgm:chMax val="0"/>
          <dgm:chPref val="0"/>
        </dgm:presLayoutVars>
      </dgm:prSet>
      <dgm:spPr/>
    </dgm:pt>
    <dgm:pt modelId="{63D996D5-1A30-44D5-9270-EBC66A105DAB}" type="pres">
      <dgm:prSet presAssocID="{E8471023-0CB6-45D3-A61F-8EB9B55EB3CF}" presName="sibTrans" presStyleCnt="0"/>
      <dgm:spPr/>
    </dgm:pt>
    <dgm:pt modelId="{1EE913D0-2C88-492B-9B7D-8CF973C6B160}" type="pres">
      <dgm:prSet presAssocID="{EED9DAAE-667E-4D73-A548-2D95EEC93667}" presName="compNode" presStyleCnt="0"/>
      <dgm:spPr/>
    </dgm:pt>
    <dgm:pt modelId="{8A25BC6D-5AEF-4315-BBE8-62FE37047214}" type="pres">
      <dgm:prSet presAssocID="{EED9DAAE-667E-4D73-A548-2D95EEC93667}" presName="bgRect" presStyleLbl="bgShp" presStyleIdx="2" presStyleCnt="3"/>
      <dgm:spPr/>
    </dgm:pt>
    <dgm:pt modelId="{8AD6C0F3-6801-46B9-989E-C8D586723A7F}" type="pres">
      <dgm:prSet presAssocID="{EED9DAAE-667E-4D73-A548-2D95EEC936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C4D91E8-6F0C-46A9-9BD0-D89F5C4EAE37}" type="pres">
      <dgm:prSet presAssocID="{EED9DAAE-667E-4D73-A548-2D95EEC93667}" presName="spaceRect" presStyleCnt="0"/>
      <dgm:spPr/>
    </dgm:pt>
    <dgm:pt modelId="{71727CCB-C9BC-4BAB-B689-85137B71523E}" type="pres">
      <dgm:prSet presAssocID="{EED9DAAE-667E-4D73-A548-2D95EEC9366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ECAD418-6A51-44C2-BB51-0562ADEA59CA}" type="presOf" srcId="{4936452F-3BB3-4B56-8154-25047FEEEB86}" destId="{D904C304-619A-41B0-92BA-5DA451DA0766}" srcOrd="0" destOrd="0" presId="urn:microsoft.com/office/officeart/2018/2/layout/IconVerticalSolidList"/>
    <dgm:cxn modelId="{1A5E8353-BF5D-4DAA-8CD0-FD254819D9D4}" type="presOf" srcId="{421A12CC-DAC3-4F1A-9CF6-61747ED5D449}" destId="{87214E04-703B-4F2E-9161-B640B120BB48}" srcOrd="0" destOrd="0" presId="urn:microsoft.com/office/officeart/2018/2/layout/IconVerticalSolidList"/>
    <dgm:cxn modelId="{BEDE3D75-7B3F-47FC-9AB6-043B4D35E0EA}" srcId="{F138670F-71DE-4419-99BC-A9685D4907E9}" destId="{4936452F-3BB3-4B56-8154-25047FEEEB86}" srcOrd="1" destOrd="0" parTransId="{F46581C7-0854-41AF-9659-320DA6B7E558}" sibTransId="{E8471023-0CB6-45D3-A61F-8EB9B55EB3CF}"/>
    <dgm:cxn modelId="{46F0DE94-7CF6-4A09-A6C1-9C8E397919AB}" srcId="{F138670F-71DE-4419-99BC-A9685D4907E9}" destId="{EED9DAAE-667E-4D73-A548-2D95EEC93667}" srcOrd="2" destOrd="0" parTransId="{E9483170-48DF-4678-A77C-F34140D46D3E}" sibTransId="{C7A467C6-D8CB-4990-A33B-9F2EEF59A515}"/>
    <dgm:cxn modelId="{ED68DBE5-E03F-4812-B26E-8C33DCE57C00}" srcId="{F138670F-71DE-4419-99BC-A9685D4907E9}" destId="{421A12CC-DAC3-4F1A-9CF6-61747ED5D449}" srcOrd="0" destOrd="0" parTransId="{FB337CF0-FF2F-4C51-B055-22B011FFB1BC}" sibTransId="{9342E97E-6E40-487F-AE1D-12EE2AD17B3E}"/>
    <dgm:cxn modelId="{7111D3F9-E2ED-4366-BC4F-7B455E3EDC72}" type="presOf" srcId="{F138670F-71DE-4419-99BC-A9685D4907E9}" destId="{4B61412F-B8FC-4AD3-9620-41A2CFE46A88}" srcOrd="0" destOrd="0" presId="urn:microsoft.com/office/officeart/2018/2/layout/IconVerticalSolidList"/>
    <dgm:cxn modelId="{8FAC09FD-D89F-45E7-89A6-A0B147F1BB9A}" type="presOf" srcId="{EED9DAAE-667E-4D73-A548-2D95EEC93667}" destId="{71727CCB-C9BC-4BAB-B689-85137B71523E}" srcOrd="0" destOrd="0" presId="urn:microsoft.com/office/officeart/2018/2/layout/IconVerticalSolidList"/>
    <dgm:cxn modelId="{45DC4588-2D59-4618-96C0-19295E258C94}" type="presParOf" srcId="{4B61412F-B8FC-4AD3-9620-41A2CFE46A88}" destId="{1EAF3896-5EE5-4EB5-94D7-A5BD76EC7E20}" srcOrd="0" destOrd="0" presId="urn:microsoft.com/office/officeart/2018/2/layout/IconVerticalSolidList"/>
    <dgm:cxn modelId="{C1C60803-66A8-4CF0-9318-9ACDC4538469}" type="presParOf" srcId="{1EAF3896-5EE5-4EB5-94D7-A5BD76EC7E20}" destId="{31E48F17-15C7-4573-9F0E-F872949C9B28}" srcOrd="0" destOrd="0" presId="urn:microsoft.com/office/officeart/2018/2/layout/IconVerticalSolidList"/>
    <dgm:cxn modelId="{A22C0720-3D4E-4FB2-B54C-4E8F98737100}" type="presParOf" srcId="{1EAF3896-5EE5-4EB5-94D7-A5BD76EC7E20}" destId="{23AAAAAB-2393-4567-88B4-58F334E65BA4}" srcOrd="1" destOrd="0" presId="urn:microsoft.com/office/officeart/2018/2/layout/IconVerticalSolidList"/>
    <dgm:cxn modelId="{89419A4D-57ED-4358-BD4E-03038D11278B}" type="presParOf" srcId="{1EAF3896-5EE5-4EB5-94D7-A5BD76EC7E20}" destId="{C66A1E67-FE02-47E7-BB59-0B92021864DC}" srcOrd="2" destOrd="0" presId="urn:microsoft.com/office/officeart/2018/2/layout/IconVerticalSolidList"/>
    <dgm:cxn modelId="{A3E25520-9190-4CE3-853E-55335AA6F5D7}" type="presParOf" srcId="{1EAF3896-5EE5-4EB5-94D7-A5BD76EC7E20}" destId="{87214E04-703B-4F2E-9161-B640B120BB48}" srcOrd="3" destOrd="0" presId="urn:microsoft.com/office/officeart/2018/2/layout/IconVerticalSolidList"/>
    <dgm:cxn modelId="{CF461F8C-062F-4356-93EF-E71605BB81A2}" type="presParOf" srcId="{4B61412F-B8FC-4AD3-9620-41A2CFE46A88}" destId="{4561E10D-5327-4AD4-AB59-B70262FFE384}" srcOrd="1" destOrd="0" presId="urn:microsoft.com/office/officeart/2018/2/layout/IconVerticalSolidList"/>
    <dgm:cxn modelId="{1FE2C047-F5BB-451A-89A1-B2EBBD7046D5}" type="presParOf" srcId="{4B61412F-B8FC-4AD3-9620-41A2CFE46A88}" destId="{41B4E8A3-20ED-46FB-87E3-02A657A18CB9}" srcOrd="2" destOrd="0" presId="urn:microsoft.com/office/officeart/2018/2/layout/IconVerticalSolidList"/>
    <dgm:cxn modelId="{5C9F49C0-A203-4826-B88E-8D554DCBD4A6}" type="presParOf" srcId="{41B4E8A3-20ED-46FB-87E3-02A657A18CB9}" destId="{AFA58888-06CB-4036-8403-2B85D9C12BF4}" srcOrd="0" destOrd="0" presId="urn:microsoft.com/office/officeart/2018/2/layout/IconVerticalSolidList"/>
    <dgm:cxn modelId="{44D1C017-A042-4F34-B8C8-FF00F546F0FA}" type="presParOf" srcId="{41B4E8A3-20ED-46FB-87E3-02A657A18CB9}" destId="{0710A916-69B1-4B4F-8C4C-79741B5691F8}" srcOrd="1" destOrd="0" presId="urn:microsoft.com/office/officeart/2018/2/layout/IconVerticalSolidList"/>
    <dgm:cxn modelId="{85590192-6768-4637-890B-519B270BF52C}" type="presParOf" srcId="{41B4E8A3-20ED-46FB-87E3-02A657A18CB9}" destId="{B35757EB-6162-4ECC-B782-F9B7C0B9EB7C}" srcOrd="2" destOrd="0" presId="urn:microsoft.com/office/officeart/2018/2/layout/IconVerticalSolidList"/>
    <dgm:cxn modelId="{56A8FE1D-AD09-414A-8F8A-91DAFDCAE37A}" type="presParOf" srcId="{41B4E8A3-20ED-46FB-87E3-02A657A18CB9}" destId="{D904C304-619A-41B0-92BA-5DA451DA0766}" srcOrd="3" destOrd="0" presId="urn:microsoft.com/office/officeart/2018/2/layout/IconVerticalSolidList"/>
    <dgm:cxn modelId="{1BD1572E-3F4C-4B82-9B26-E460FCAA2C60}" type="presParOf" srcId="{4B61412F-B8FC-4AD3-9620-41A2CFE46A88}" destId="{63D996D5-1A30-44D5-9270-EBC66A105DAB}" srcOrd="3" destOrd="0" presId="urn:microsoft.com/office/officeart/2018/2/layout/IconVerticalSolidList"/>
    <dgm:cxn modelId="{4C4E45AE-EDBD-42C7-B900-36B8CC6566DD}" type="presParOf" srcId="{4B61412F-B8FC-4AD3-9620-41A2CFE46A88}" destId="{1EE913D0-2C88-492B-9B7D-8CF973C6B160}" srcOrd="4" destOrd="0" presId="urn:microsoft.com/office/officeart/2018/2/layout/IconVerticalSolidList"/>
    <dgm:cxn modelId="{938EB51E-3BC8-4642-AEA8-0B7FEE5C4EF4}" type="presParOf" srcId="{1EE913D0-2C88-492B-9B7D-8CF973C6B160}" destId="{8A25BC6D-5AEF-4315-BBE8-62FE37047214}" srcOrd="0" destOrd="0" presId="urn:microsoft.com/office/officeart/2018/2/layout/IconVerticalSolidList"/>
    <dgm:cxn modelId="{1216D3E7-06D2-4E2F-A091-2D5C05E076F8}" type="presParOf" srcId="{1EE913D0-2C88-492B-9B7D-8CF973C6B160}" destId="{8AD6C0F3-6801-46B9-989E-C8D586723A7F}" srcOrd="1" destOrd="0" presId="urn:microsoft.com/office/officeart/2018/2/layout/IconVerticalSolidList"/>
    <dgm:cxn modelId="{B671B578-244C-43DE-A302-B08432806B53}" type="presParOf" srcId="{1EE913D0-2C88-492B-9B7D-8CF973C6B160}" destId="{BC4D91E8-6F0C-46A9-9BD0-D89F5C4EAE37}" srcOrd="2" destOrd="0" presId="urn:microsoft.com/office/officeart/2018/2/layout/IconVerticalSolidList"/>
    <dgm:cxn modelId="{FDC3B112-F0BD-46BB-8E4C-9770E4C33E65}" type="presParOf" srcId="{1EE913D0-2C88-492B-9B7D-8CF973C6B160}" destId="{71727CCB-C9BC-4BAB-B689-85137B7152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B08F18-1F7C-429D-B1B0-0850D986F7AC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E8DF9F8-CDE0-49C2-8482-0FEABB5E5C55}">
      <dgm:prSet/>
      <dgm:spPr/>
      <dgm:t>
        <a:bodyPr/>
        <a:lstStyle/>
        <a:p>
          <a:r>
            <a:rPr lang="en-US" b="0" i="0" baseline="0" dirty="0"/>
            <a:t>DevOps is the solution to improving technology value streams by reducing lead times and optimizing processes (Kim et al., 2016).</a:t>
          </a:r>
          <a:endParaRPr lang="en-US" dirty="0"/>
        </a:p>
      </dgm:t>
    </dgm:pt>
    <dgm:pt modelId="{7E84F130-972D-4018-ACE4-AC4BE750C96D}" type="parTrans" cxnId="{C728293E-86A5-48C1-AC6B-B314D2435927}">
      <dgm:prSet/>
      <dgm:spPr/>
      <dgm:t>
        <a:bodyPr/>
        <a:lstStyle/>
        <a:p>
          <a:endParaRPr lang="en-US"/>
        </a:p>
      </dgm:t>
    </dgm:pt>
    <dgm:pt modelId="{7F46D8F3-C410-49B0-8811-29EDD38B31A8}" type="sibTrans" cxnId="{C728293E-86A5-48C1-AC6B-B314D2435927}">
      <dgm:prSet/>
      <dgm:spPr/>
      <dgm:t>
        <a:bodyPr/>
        <a:lstStyle/>
        <a:p>
          <a:endParaRPr lang="en-US"/>
        </a:p>
      </dgm:t>
    </dgm:pt>
    <dgm:pt modelId="{74455FCB-32E4-407D-B4AA-297C4C4B3CBE}">
      <dgm:prSet/>
      <dgm:spPr/>
      <dgm:t>
        <a:bodyPr/>
        <a:lstStyle/>
        <a:p>
          <a:r>
            <a:rPr lang="en-US" b="0" i="0" baseline="0" dirty="0"/>
            <a:t>By automating workflows, fostering collaboration, and creating a culture of continuous improvement, organizations can achieve deployment lead times of minutes rather than months (The Agile Admin, 2010).</a:t>
          </a:r>
          <a:endParaRPr lang="en-US" dirty="0"/>
        </a:p>
      </dgm:t>
    </dgm:pt>
    <dgm:pt modelId="{29770EE5-C647-433D-9EB3-1EC8131759D1}" type="parTrans" cxnId="{0D7771D8-2629-4630-8433-89CF6B5936BD}">
      <dgm:prSet/>
      <dgm:spPr/>
      <dgm:t>
        <a:bodyPr/>
        <a:lstStyle/>
        <a:p>
          <a:endParaRPr lang="en-US"/>
        </a:p>
      </dgm:t>
    </dgm:pt>
    <dgm:pt modelId="{74B3BA8E-7494-4002-A8A3-56CD26257CAA}" type="sibTrans" cxnId="{0D7771D8-2629-4630-8433-89CF6B5936BD}">
      <dgm:prSet/>
      <dgm:spPr/>
      <dgm:t>
        <a:bodyPr/>
        <a:lstStyle/>
        <a:p>
          <a:endParaRPr lang="en-US"/>
        </a:p>
      </dgm:t>
    </dgm:pt>
    <dgm:pt modelId="{A3DCB491-75A6-4E87-84D2-6BE5E8687512}">
      <dgm:prSet/>
      <dgm:spPr/>
      <dgm:t>
        <a:bodyPr/>
        <a:lstStyle/>
        <a:p>
          <a:r>
            <a:rPr lang="en-US" b="0" i="0" baseline="0" dirty="0"/>
            <a:t>Embracing DevOps principles leads to more agile, resilient, and innovative teams (DASA, 2023).</a:t>
          </a:r>
          <a:endParaRPr lang="en-US" dirty="0"/>
        </a:p>
      </dgm:t>
    </dgm:pt>
    <dgm:pt modelId="{A43C13F8-732F-40D3-A64A-9571EFDDCF04}" type="parTrans" cxnId="{FC4CEA82-0723-4121-AC0A-4BFAD86D62EB}">
      <dgm:prSet/>
      <dgm:spPr/>
      <dgm:t>
        <a:bodyPr/>
        <a:lstStyle/>
        <a:p>
          <a:endParaRPr lang="en-US"/>
        </a:p>
      </dgm:t>
    </dgm:pt>
    <dgm:pt modelId="{C2E90C39-CE11-4A41-B815-64D311229697}" type="sibTrans" cxnId="{FC4CEA82-0723-4121-AC0A-4BFAD86D62EB}">
      <dgm:prSet/>
      <dgm:spPr/>
      <dgm:t>
        <a:bodyPr/>
        <a:lstStyle/>
        <a:p>
          <a:endParaRPr lang="en-US"/>
        </a:p>
      </dgm:t>
    </dgm:pt>
    <dgm:pt modelId="{0D92079F-7FEC-41D4-B2FD-84804390A969}" type="pres">
      <dgm:prSet presAssocID="{72B08F18-1F7C-429D-B1B0-0850D986F7AC}" presName="root" presStyleCnt="0">
        <dgm:presLayoutVars>
          <dgm:dir/>
          <dgm:resizeHandles val="exact"/>
        </dgm:presLayoutVars>
      </dgm:prSet>
      <dgm:spPr/>
    </dgm:pt>
    <dgm:pt modelId="{9DB4FD8B-A430-4502-92C4-DFF28D05AC51}" type="pres">
      <dgm:prSet presAssocID="{3E8DF9F8-CDE0-49C2-8482-0FEABB5E5C55}" presName="compNode" presStyleCnt="0"/>
      <dgm:spPr/>
    </dgm:pt>
    <dgm:pt modelId="{4E32C680-15C5-412A-9B5F-0B9283867360}" type="pres">
      <dgm:prSet presAssocID="{3E8DF9F8-CDE0-49C2-8482-0FEABB5E5C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3141AA1-5216-4ADD-9B96-F717C37FD4DA}" type="pres">
      <dgm:prSet presAssocID="{3E8DF9F8-CDE0-49C2-8482-0FEABB5E5C55}" presName="spaceRect" presStyleCnt="0"/>
      <dgm:spPr/>
    </dgm:pt>
    <dgm:pt modelId="{88B03985-D2BC-4491-AC22-ED114C4C5D2A}" type="pres">
      <dgm:prSet presAssocID="{3E8DF9F8-CDE0-49C2-8482-0FEABB5E5C55}" presName="textRect" presStyleLbl="revTx" presStyleIdx="0" presStyleCnt="3">
        <dgm:presLayoutVars>
          <dgm:chMax val="1"/>
          <dgm:chPref val="1"/>
        </dgm:presLayoutVars>
      </dgm:prSet>
      <dgm:spPr/>
    </dgm:pt>
    <dgm:pt modelId="{D1116511-A2DE-49A4-B951-E82D1FB9D951}" type="pres">
      <dgm:prSet presAssocID="{7F46D8F3-C410-49B0-8811-29EDD38B31A8}" presName="sibTrans" presStyleCnt="0"/>
      <dgm:spPr/>
    </dgm:pt>
    <dgm:pt modelId="{8141855E-CB43-414C-8F7A-78C99DBE1374}" type="pres">
      <dgm:prSet presAssocID="{74455FCB-32E4-407D-B4AA-297C4C4B3CBE}" presName="compNode" presStyleCnt="0"/>
      <dgm:spPr/>
    </dgm:pt>
    <dgm:pt modelId="{FC86B041-2B38-4883-AFD5-10A23B21CEE6}" type="pres">
      <dgm:prSet presAssocID="{74455FCB-32E4-407D-B4AA-297C4C4B3C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43027503-1757-4B56-86EB-5CA2BFA84A85}" type="pres">
      <dgm:prSet presAssocID="{74455FCB-32E4-407D-B4AA-297C4C4B3CBE}" presName="spaceRect" presStyleCnt="0"/>
      <dgm:spPr/>
    </dgm:pt>
    <dgm:pt modelId="{F1C7D7D9-59CF-4DEF-A88F-A96D440203AD}" type="pres">
      <dgm:prSet presAssocID="{74455FCB-32E4-407D-B4AA-297C4C4B3CBE}" presName="textRect" presStyleLbl="revTx" presStyleIdx="1" presStyleCnt="3">
        <dgm:presLayoutVars>
          <dgm:chMax val="1"/>
          <dgm:chPref val="1"/>
        </dgm:presLayoutVars>
      </dgm:prSet>
      <dgm:spPr/>
    </dgm:pt>
    <dgm:pt modelId="{98FA5907-4D7D-4248-B779-1CE34404934A}" type="pres">
      <dgm:prSet presAssocID="{74B3BA8E-7494-4002-A8A3-56CD26257CAA}" presName="sibTrans" presStyleCnt="0"/>
      <dgm:spPr/>
    </dgm:pt>
    <dgm:pt modelId="{5B87C56A-13D8-4F8B-B862-C9C52710449C}" type="pres">
      <dgm:prSet presAssocID="{A3DCB491-75A6-4E87-84D2-6BE5E8687512}" presName="compNode" presStyleCnt="0"/>
      <dgm:spPr/>
    </dgm:pt>
    <dgm:pt modelId="{E8D79F65-F696-42A2-9EEB-37E85CBE569C}" type="pres">
      <dgm:prSet presAssocID="{A3DCB491-75A6-4E87-84D2-6BE5E8687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9032CEA-CB5F-4A3F-8121-07732258FEDE}" type="pres">
      <dgm:prSet presAssocID="{A3DCB491-75A6-4E87-84D2-6BE5E8687512}" presName="spaceRect" presStyleCnt="0"/>
      <dgm:spPr/>
    </dgm:pt>
    <dgm:pt modelId="{7C773AFE-24FB-4923-9A78-FE02F8A4E040}" type="pres">
      <dgm:prSet presAssocID="{A3DCB491-75A6-4E87-84D2-6BE5E868751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ABDC805-8D6B-47EA-91D4-42A0ACFCC068}" type="presOf" srcId="{72B08F18-1F7C-429D-B1B0-0850D986F7AC}" destId="{0D92079F-7FEC-41D4-B2FD-84804390A969}" srcOrd="0" destOrd="0" presId="urn:microsoft.com/office/officeart/2018/2/layout/IconLabelList"/>
    <dgm:cxn modelId="{97EF7A12-27BE-4B26-9280-0DB902462FB1}" type="presOf" srcId="{3E8DF9F8-CDE0-49C2-8482-0FEABB5E5C55}" destId="{88B03985-D2BC-4491-AC22-ED114C4C5D2A}" srcOrd="0" destOrd="0" presId="urn:microsoft.com/office/officeart/2018/2/layout/IconLabelList"/>
    <dgm:cxn modelId="{C728293E-86A5-48C1-AC6B-B314D2435927}" srcId="{72B08F18-1F7C-429D-B1B0-0850D986F7AC}" destId="{3E8DF9F8-CDE0-49C2-8482-0FEABB5E5C55}" srcOrd="0" destOrd="0" parTransId="{7E84F130-972D-4018-ACE4-AC4BE750C96D}" sibTransId="{7F46D8F3-C410-49B0-8811-29EDD38B31A8}"/>
    <dgm:cxn modelId="{FC4CEA82-0723-4121-AC0A-4BFAD86D62EB}" srcId="{72B08F18-1F7C-429D-B1B0-0850D986F7AC}" destId="{A3DCB491-75A6-4E87-84D2-6BE5E8687512}" srcOrd="2" destOrd="0" parTransId="{A43C13F8-732F-40D3-A64A-9571EFDDCF04}" sibTransId="{C2E90C39-CE11-4A41-B815-64D311229697}"/>
    <dgm:cxn modelId="{72E8F7BA-8E94-4063-9770-31A048B599CC}" type="presOf" srcId="{74455FCB-32E4-407D-B4AA-297C4C4B3CBE}" destId="{F1C7D7D9-59CF-4DEF-A88F-A96D440203AD}" srcOrd="0" destOrd="0" presId="urn:microsoft.com/office/officeart/2018/2/layout/IconLabelList"/>
    <dgm:cxn modelId="{0D7771D8-2629-4630-8433-89CF6B5936BD}" srcId="{72B08F18-1F7C-429D-B1B0-0850D986F7AC}" destId="{74455FCB-32E4-407D-B4AA-297C4C4B3CBE}" srcOrd="1" destOrd="0" parTransId="{29770EE5-C647-433D-9EB3-1EC8131759D1}" sibTransId="{74B3BA8E-7494-4002-A8A3-56CD26257CAA}"/>
    <dgm:cxn modelId="{0809BDE5-DD61-4906-85D8-BDFD91BD899D}" type="presOf" srcId="{A3DCB491-75A6-4E87-84D2-6BE5E8687512}" destId="{7C773AFE-24FB-4923-9A78-FE02F8A4E040}" srcOrd="0" destOrd="0" presId="urn:microsoft.com/office/officeart/2018/2/layout/IconLabelList"/>
    <dgm:cxn modelId="{93A6DE64-A8CB-4438-A47B-A832B1029F4B}" type="presParOf" srcId="{0D92079F-7FEC-41D4-B2FD-84804390A969}" destId="{9DB4FD8B-A430-4502-92C4-DFF28D05AC51}" srcOrd="0" destOrd="0" presId="urn:microsoft.com/office/officeart/2018/2/layout/IconLabelList"/>
    <dgm:cxn modelId="{3548EF14-9260-4C9F-9C38-FA9DBBED8796}" type="presParOf" srcId="{9DB4FD8B-A430-4502-92C4-DFF28D05AC51}" destId="{4E32C680-15C5-412A-9B5F-0B9283867360}" srcOrd="0" destOrd="0" presId="urn:microsoft.com/office/officeart/2018/2/layout/IconLabelList"/>
    <dgm:cxn modelId="{B923DECC-9B74-41DE-8B46-55C3CDD8F543}" type="presParOf" srcId="{9DB4FD8B-A430-4502-92C4-DFF28D05AC51}" destId="{23141AA1-5216-4ADD-9B96-F717C37FD4DA}" srcOrd="1" destOrd="0" presId="urn:microsoft.com/office/officeart/2018/2/layout/IconLabelList"/>
    <dgm:cxn modelId="{8944D713-A9D8-487C-9D2B-9E648C884562}" type="presParOf" srcId="{9DB4FD8B-A430-4502-92C4-DFF28D05AC51}" destId="{88B03985-D2BC-4491-AC22-ED114C4C5D2A}" srcOrd="2" destOrd="0" presId="urn:microsoft.com/office/officeart/2018/2/layout/IconLabelList"/>
    <dgm:cxn modelId="{658C03FE-E167-4166-84DD-4508628A7E8C}" type="presParOf" srcId="{0D92079F-7FEC-41D4-B2FD-84804390A969}" destId="{D1116511-A2DE-49A4-B951-E82D1FB9D951}" srcOrd="1" destOrd="0" presId="urn:microsoft.com/office/officeart/2018/2/layout/IconLabelList"/>
    <dgm:cxn modelId="{7783CB9A-9536-4618-9A67-929B5DE6A4F0}" type="presParOf" srcId="{0D92079F-7FEC-41D4-B2FD-84804390A969}" destId="{8141855E-CB43-414C-8F7A-78C99DBE1374}" srcOrd="2" destOrd="0" presId="urn:microsoft.com/office/officeart/2018/2/layout/IconLabelList"/>
    <dgm:cxn modelId="{648EB4F8-A766-42A4-A1F2-D43668576354}" type="presParOf" srcId="{8141855E-CB43-414C-8F7A-78C99DBE1374}" destId="{FC86B041-2B38-4883-AFD5-10A23B21CEE6}" srcOrd="0" destOrd="0" presId="urn:microsoft.com/office/officeart/2018/2/layout/IconLabelList"/>
    <dgm:cxn modelId="{FDB8EDA3-B372-4DB7-A3C9-A7913E8BE2BC}" type="presParOf" srcId="{8141855E-CB43-414C-8F7A-78C99DBE1374}" destId="{43027503-1757-4B56-86EB-5CA2BFA84A85}" srcOrd="1" destOrd="0" presId="urn:microsoft.com/office/officeart/2018/2/layout/IconLabelList"/>
    <dgm:cxn modelId="{EC080BDC-6B8D-4407-8056-DE9E345A0023}" type="presParOf" srcId="{8141855E-CB43-414C-8F7A-78C99DBE1374}" destId="{F1C7D7D9-59CF-4DEF-A88F-A96D440203AD}" srcOrd="2" destOrd="0" presId="urn:microsoft.com/office/officeart/2018/2/layout/IconLabelList"/>
    <dgm:cxn modelId="{1952660F-57B2-46C6-9A39-5825ABDEA13F}" type="presParOf" srcId="{0D92079F-7FEC-41D4-B2FD-84804390A969}" destId="{98FA5907-4D7D-4248-B779-1CE34404934A}" srcOrd="3" destOrd="0" presId="urn:microsoft.com/office/officeart/2018/2/layout/IconLabelList"/>
    <dgm:cxn modelId="{88FD6198-BA82-48AA-935F-559ADE989AD7}" type="presParOf" srcId="{0D92079F-7FEC-41D4-B2FD-84804390A969}" destId="{5B87C56A-13D8-4F8B-B862-C9C52710449C}" srcOrd="4" destOrd="0" presId="urn:microsoft.com/office/officeart/2018/2/layout/IconLabelList"/>
    <dgm:cxn modelId="{64045319-4D96-4402-92E3-B371A5715717}" type="presParOf" srcId="{5B87C56A-13D8-4F8B-B862-C9C52710449C}" destId="{E8D79F65-F696-42A2-9EEB-37E85CBE569C}" srcOrd="0" destOrd="0" presId="urn:microsoft.com/office/officeart/2018/2/layout/IconLabelList"/>
    <dgm:cxn modelId="{2C5B050B-B290-4444-83DB-E4A63B521AD8}" type="presParOf" srcId="{5B87C56A-13D8-4F8B-B862-C9C52710449C}" destId="{39032CEA-CB5F-4A3F-8121-07732258FEDE}" srcOrd="1" destOrd="0" presId="urn:microsoft.com/office/officeart/2018/2/layout/IconLabelList"/>
    <dgm:cxn modelId="{2F87AE14-FB79-471F-A29B-6E2A4282991A}" type="presParOf" srcId="{5B87C56A-13D8-4F8B-B862-C9C52710449C}" destId="{7C773AFE-24FB-4923-9A78-FE02F8A4E04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48F17-15C7-4573-9F0E-F872949C9B28}">
      <dsp:nvSpPr>
        <dsp:cNvPr id="0" name=""/>
        <dsp:cNvSpPr/>
      </dsp:nvSpPr>
      <dsp:spPr>
        <a:xfrm>
          <a:off x="0" y="435"/>
          <a:ext cx="10515600" cy="102002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AAAAB-2393-4567-88B4-58F334E65BA4}">
      <dsp:nvSpPr>
        <dsp:cNvPr id="0" name=""/>
        <dsp:cNvSpPr/>
      </dsp:nvSpPr>
      <dsp:spPr>
        <a:xfrm>
          <a:off x="308557" y="229941"/>
          <a:ext cx="561014" cy="5610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14E04-703B-4F2E-9161-B640B120BB48}">
      <dsp:nvSpPr>
        <dsp:cNvPr id="0" name=""/>
        <dsp:cNvSpPr/>
      </dsp:nvSpPr>
      <dsp:spPr>
        <a:xfrm>
          <a:off x="1178130" y="435"/>
          <a:ext cx="9337469" cy="102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3" tIns="107953" rIns="107953" bIns="10795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Improved Agility: Faster deployment times allow organizations to respond quickly to changes in the market (Kim et al., 2016).</a:t>
          </a:r>
        </a:p>
      </dsp:txBody>
      <dsp:txXfrm>
        <a:off x="1178130" y="435"/>
        <a:ext cx="9337469" cy="1020026"/>
      </dsp:txXfrm>
    </dsp:sp>
    <dsp:sp modelId="{AFA58888-06CB-4036-8403-2B85D9C12BF4}">
      <dsp:nvSpPr>
        <dsp:cNvPr id="0" name=""/>
        <dsp:cNvSpPr/>
      </dsp:nvSpPr>
      <dsp:spPr>
        <a:xfrm>
          <a:off x="0" y="1275468"/>
          <a:ext cx="10515600" cy="102002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0A916-69B1-4B4F-8C4C-79741B5691F8}">
      <dsp:nvSpPr>
        <dsp:cNvPr id="0" name=""/>
        <dsp:cNvSpPr/>
      </dsp:nvSpPr>
      <dsp:spPr>
        <a:xfrm>
          <a:off x="308557" y="1504974"/>
          <a:ext cx="561014" cy="5610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4C304-619A-41B0-92BA-5DA451DA0766}">
      <dsp:nvSpPr>
        <dsp:cNvPr id="0" name=""/>
        <dsp:cNvSpPr/>
      </dsp:nvSpPr>
      <dsp:spPr>
        <a:xfrm>
          <a:off x="1178130" y="1275468"/>
          <a:ext cx="9337469" cy="102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3" tIns="107953" rIns="107953" bIns="10795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Higher Quality: Frequent, smaller releases make it easier to maintain high-quality code and resolve bugs quickly (</a:t>
          </a:r>
          <a:r>
            <a:rPr lang="en-US" sz="2400" kern="1200" dirty="0" err="1"/>
            <a:t>Matoffo</a:t>
          </a:r>
          <a:r>
            <a:rPr lang="en-US" sz="2400" kern="1200" dirty="0"/>
            <a:t>, 2023).</a:t>
          </a:r>
        </a:p>
      </dsp:txBody>
      <dsp:txXfrm>
        <a:off x="1178130" y="1275468"/>
        <a:ext cx="9337469" cy="1020026"/>
      </dsp:txXfrm>
    </dsp:sp>
    <dsp:sp modelId="{8A25BC6D-5AEF-4315-BBE8-62FE37047214}">
      <dsp:nvSpPr>
        <dsp:cNvPr id="0" name=""/>
        <dsp:cNvSpPr/>
      </dsp:nvSpPr>
      <dsp:spPr>
        <a:xfrm>
          <a:off x="0" y="2550501"/>
          <a:ext cx="10515600" cy="102002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6C0F3-6801-46B9-989E-C8D586723A7F}">
      <dsp:nvSpPr>
        <dsp:cNvPr id="0" name=""/>
        <dsp:cNvSpPr/>
      </dsp:nvSpPr>
      <dsp:spPr>
        <a:xfrm>
          <a:off x="308557" y="2780006"/>
          <a:ext cx="561014" cy="5610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27CCB-C9BC-4BAB-B689-85137B71523E}">
      <dsp:nvSpPr>
        <dsp:cNvPr id="0" name=""/>
        <dsp:cNvSpPr/>
      </dsp:nvSpPr>
      <dsp:spPr>
        <a:xfrm>
          <a:off x="1178130" y="2550501"/>
          <a:ext cx="9337469" cy="1020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3" tIns="107953" rIns="107953" bIns="10795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Efficiency: Automation and reduced lead times save on manual labor and reduce operational costs (Kim et al., 2016).</a:t>
          </a:r>
        </a:p>
      </dsp:txBody>
      <dsp:txXfrm>
        <a:off x="1178130" y="2550501"/>
        <a:ext cx="9337469" cy="10200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2C680-15C5-412A-9B5F-0B9283867360}">
      <dsp:nvSpPr>
        <dsp:cNvPr id="0" name=""/>
        <dsp:cNvSpPr/>
      </dsp:nvSpPr>
      <dsp:spPr>
        <a:xfrm>
          <a:off x="1212569" y="570443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03985-D2BC-4491-AC22-ED114C4C5D2A}">
      <dsp:nvSpPr>
        <dsp:cNvPr id="0" name=""/>
        <dsp:cNvSpPr/>
      </dsp:nvSpPr>
      <dsp:spPr>
        <a:xfrm>
          <a:off x="417971" y="2235519"/>
          <a:ext cx="28894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DevOps is the solution to improving technology value streams by reducing lead times and optimizing processes (Kim et al., 2016).</a:t>
          </a:r>
          <a:endParaRPr lang="en-US" sz="1100" kern="1200" dirty="0"/>
        </a:p>
      </dsp:txBody>
      <dsp:txXfrm>
        <a:off x="417971" y="2235519"/>
        <a:ext cx="2889450" cy="765000"/>
      </dsp:txXfrm>
    </dsp:sp>
    <dsp:sp modelId="{FC86B041-2B38-4883-AFD5-10A23B21CEE6}">
      <dsp:nvSpPr>
        <dsp:cNvPr id="0" name=""/>
        <dsp:cNvSpPr/>
      </dsp:nvSpPr>
      <dsp:spPr>
        <a:xfrm>
          <a:off x="4607673" y="570443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7D7D9-59CF-4DEF-A88F-A96D440203AD}">
      <dsp:nvSpPr>
        <dsp:cNvPr id="0" name=""/>
        <dsp:cNvSpPr/>
      </dsp:nvSpPr>
      <dsp:spPr>
        <a:xfrm>
          <a:off x="3813075" y="2235519"/>
          <a:ext cx="28894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By automating workflows, fostering collaboration, and creating a culture of continuous improvement, organizations can achieve deployment lead times of minutes rather than months (The Agile Admin, 2010).</a:t>
          </a:r>
          <a:endParaRPr lang="en-US" sz="1100" kern="1200" dirty="0"/>
        </a:p>
      </dsp:txBody>
      <dsp:txXfrm>
        <a:off x="3813075" y="2235519"/>
        <a:ext cx="2889450" cy="765000"/>
      </dsp:txXfrm>
    </dsp:sp>
    <dsp:sp modelId="{E8D79F65-F696-42A2-9EEB-37E85CBE569C}">
      <dsp:nvSpPr>
        <dsp:cNvPr id="0" name=""/>
        <dsp:cNvSpPr/>
      </dsp:nvSpPr>
      <dsp:spPr>
        <a:xfrm>
          <a:off x="8002777" y="570443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73AFE-24FB-4923-9A78-FE02F8A4E040}">
      <dsp:nvSpPr>
        <dsp:cNvPr id="0" name=""/>
        <dsp:cNvSpPr/>
      </dsp:nvSpPr>
      <dsp:spPr>
        <a:xfrm>
          <a:off x="7208178" y="2235519"/>
          <a:ext cx="28894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Embracing DevOps principles leads to more agile, resilient, and innovative teams (DASA, 2023).</a:t>
          </a:r>
          <a:endParaRPr lang="en-US" sz="1100" kern="1200" dirty="0"/>
        </a:p>
      </dsp:txBody>
      <dsp:txXfrm>
        <a:off x="7208178" y="2235519"/>
        <a:ext cx="2889450" cy="7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sa.org/blog/developing-a-learning-culture-to-enhance-devops-succes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sa.org/blog/developing-a-learning-culture-to-enhance-devops-success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offo.com/devops-definitions-learning-cultur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agileadmin.com/2010/10/15/a-devops-manifesto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offo.com/devops-definitions-learning-cultur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agileadmin.com/2010/10/15/a-devops-manifesto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offo.com/devops-definitions-learning-culture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sa.org/blog/developing-a-learning-culture-to-enhance-devops-succes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agileadmin.com/2010/10/15/a-devops-manifest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Citations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b="0" dirty="0"/>
              <a:t>Kim, G., Humble, J., </a:t>
            </a:r>
            <a:r>
              <a:rPr lang="en-US" sz="1200" b="0" dirty="0" err="1"/>
              <a:t>Debois</a:t>
            </a:r>
            <a:r>
              <a:rPr lang="en-US" sz="1200" b="0" dirty="0"/>
              <a:t>, P., &amp; Willis, J. (2016). </a:t>
            </a:r>
            <a:r>
              <a:rPr lang="en-US" sz="1200" b="0" i="1" dirty="0"/>
              <a:t>The DevOps Handbook: How to create world-class agility, reliability, &amp; security in technology organizations</a:t>
            </a:r>
            <a:r>
              <a:rPr lang="en-US" sz="1200" b="0" dirty="0"/>
              <a:t>. IT Revolution Press.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Citations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Kim, G., Humble, J., </a:t>
            </a:r>
            <a:r>
              <a:rPr lang="en-US" dirty="0" err="1"/>
              <a:t>Debois</a:t>
            </a:r>
            <a:r>
              <a:rPr lang="en-US" dirty="0"/>
              <a:t>, P., &amp; Willis, J. (2016). </a:t>
            </a:r>
            <a:r>
              <a:rPr lang="en-US" i="1" dirty="0"/>
              <a:t>The DevOps Handbook: How to create world-class agility, reliability, &amp; security in technology organizations</a:t>
            </a:r>
            <a:r>
              <a:rPr lang="en-US" dirty="0"/>
              <a:t>. IT Revolution Press.</a:t>
            </a:r>
          </a:p>
          <a:p>
            <a:r>
              <a:rPr lang="en-US" dirty="0"/>
              <a:t>DASA. (2023). </a:t>
            </a:r>
            <a:r>
              <a:rPr lang="en-US" i="1" dirty="0"/>
              <a:t>Developing a learning culture to enhance DevOps success</a:t>
            </a:r>
            <a:r>
              <a:rPr lang="en-US" dirty="0"/>
              <a:t>. Retrieved from </a:t>
            </a:r>
            <a:r>
              <a:rPr lang="en-US" dirty="0">
                <a:hlinkClick r:id="rId3"/>
              </a:rPr>
              <a:t>https://www.dasa.org/blog/developing-a-learning-culture-to-enhance-devops-success/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Citations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DASA. (2023). </a:t>
            </a:r>
            <a:r>
              <a:rPr lang="en-US" sz="1200" i="1" dirty="0"/>
              <a:t>Developing a learning culture to enhance DevOps success</a:t>
            </a:r>
            <a:r>
              <a:rPr lang="en-US" sz="1200" dirty="0"/>
              <a:t>. Retrieved from </a:t>
            </a:r>
            <a:r>
              <a:rPr lang="en-US" sz="1200" dirty="0">
                <a:hlinkClick r:id="rId3"/>
              </a:rPr>
              <a:t>https://www.dasa.org/blog/developing-a-learning-culture-to-enhance-devops-success/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Kim, G., Humble, J., </a:t>
            </a:r>
            <a:r>
              <a:rPr lang="en-US" dirty="0" err="1"/>
              <a:t>Debois</a:t>
            </a:r>
            <a:r>
              <a:rPr lang="en-US" dirty="0"/>
              <a:t>, P., &amp; Willis, J. (2016). </a:t>
            </a:r>
            <a:r>
              <a:rPr lang="en-US" i="1" dirty="0"/>
              <a:t>The DevOps Handbook: How to create world-class agility, reliability, &amp; security in technology organizations</a:t>
            </a:r>
            <a:r>
              <a:rPr lang="en-US" dirty="0"/>
              <a:t>. IT Revolution Press.</a:t>
            </a:r>
            <a:br>
              <a:rPr lang="en-US" dirty="0"/>
            </a:br>
            <a:r>
              <a:rPr lang="en-US" dirty="0" err="1"/>
              <a:t>Matoffo</a:t>
            </a:r>
            <a:r>
              <a:rPr lang="en-US" dirty="0"/>
              <a:t>, A. (2023). </a:t>
            </a:r>
            <a:r>
              <a:rPr lang="en-US" i="1" dirty="0"/>
              <a:t>DevOps definitions: Learning culture</a:t>
            </a:r>
            <a:r>
              <a:rPr lang="en-US" dirty="0"/>
              <a:t>. Retrieved from </a:t>
            </a:r>
            <a:r>
              <a:rPr lang="en-US" dirty="0">
                <a:hlinkClick r:id="rId3"/>
              </a:rPr>
              <a:t>https://matoffo.com/devops-definitions-learning-culture/</a:t>
            </a:r>
            <a:br>
              <a:rPr lang="en-US" dirty="0"/>
            </a:br>
            <a:r>
              <a:rPr lang="en-US" dirty="0"/>
              <a:t>The Agile Admin. (2010, October 15). </a:t>
            </a:r>
            <a:r>
              <a:rPr lang="en-US" i="1" dirty="0"/>
              <a:t>A DevOps manifesto</a:t>
            </a:r>
            <a:r>
              <a:rPr lang="en-US" dirty="0"/>
              <a:t>. Retrieved from </a:t>
            </a:r>
            <a:r>
              <a:rPr lang="en-US" dirty="0">
                <a:hlinkClick r:id="rId4"/>
              </a:rPr>
              <a:t>https://theagileadmin.com/2010/10/15/a-devops-manifesto/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Citations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Kim, G., Humble, J., </a:t>
            </a:r>
            <a:r>
              <a:rPr lang="en-US" dirty="0" err="1"/>
              <a:t>Debois</a:t>
            </a:r>
            <a:r>
              <a:rPr lang="en-US" dirty="0"/>
              <a:t>, P., &amp; Willis, J. (2016). </a:t>
            </a:r>
            <a:r>
              <a:rPr lang="en-US" i="1" dirty="0"/>
              <a:t>The DevOps Handbook: How to create world-class agility, reliability, &amp; security in technology organizations</a:t>
            </a:r>
            <a:r>
              <a:rPr lang="en-US" dirty="0"/>
              <a:t>. IT Revolution Press.</a:t>
            </a:r>
            <a:br>
              <a:rPr lang="en-US" dirty="0"/>
            </a:br>
            <a:r>
              <a:rPr lang="en-US" dirty="0" err="1"/>
              <a:t>Matoffo</a:t>
            </a:r>
            <a:r>
              <a:rPr lang="en-US" dirty="0"/>
              <a:t>, A. (2023). </a:t>
            </a:r>
            <a:r>
              <a:rPr lang="en-US" i="1" dirty="0"/>
              <a:t>DevOps definitions: Learning culture</a:t>
            </a:r>
            <a:r>
              <a:rPr lang="en-US" dirty="0"/>
              <a:t>. Retrieved from </a:t>
            </a:r>
            <a:r>
              <a:rPr lang="en-US" dirty="0">
                <a:hlinkClick r:id="rId3"/>
              </a:rPr>
              <a:t>https://matoffo.com/devops-definitions-learning-culture/</a:t>
            </a:r>
            <a:br>
              <a:rPr lang="en-US" dirty="0"/>
            </a:br>
            <a:r>
              <a:rPr lang="en-US" dirty="0"/>
              <a:t>The Agile Admin. (2010, October 15). </a:t>
            </a:r>
            <a:r>
              <a:rPr lang="en-US" i="1" dirty="0"/>
              <a:t>A DevOps manifesto</a:t>
            </a:r>
            <a:r>
              <a:rPr lang="en-US" dirty="0"/>
              <a:t>. Retrieved from </a:t>
            </a:r>
            <a:r>
              <a:rPr lang="en-US" dirty="0">
                <a:hlinkClick r:id="rId4"/>
              </a:rPr>
              <a:t>https://theagileadmin.com/2010/10/15/a-devops-manifesto/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Citations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Kim, G., Humble, J., </a:t>
            </a:r>
            <a:r>
              <a:rPr lang="en-US" dirty="0" err="1"/>
              <a:t>Debois</a:t>
            </a:r>
            <a:r>
              <a:rPr lang="en-US" dirty="0"/>
              <a:t>, P., &amp; Willis, J. (2016). </a:t>
            </a:r>
            <a:r>
              <a:rPr lang="en-US" i="1" dirty="0"/>
              <a:t>The DevOps Handbook: How to create world-class agility, reliability, &amp; security in technology organizations</a:t>
            </a:r>
            <a:r>
              <a:rPr lang="en-US" dirty="0"/>
              <a:t>. IT Revolution Press.</a:t>
            </a:r>
            <a:br>
              <a:rPr lang="en-US" dirty="0"/>
            </a:br>
            <a:r>
              <a:rPr lang="en-US" dirty="0" err="1"/>
              <a:t>Matoffo</a:t>
            </a:r>
            <a:r>
              <a:rPr lang="en-US" dirty="0"/>
              <a:t>, A. (2023). </a:t>
            </a:r>
            <a:r>
              <a:rPr lang="en-US" i="1" dirty="0"/>
              <a:t>DevOps definitions: Learning culture</a:t>
            </a:r>
            <a:r>
              <a:rPr lang="en-US" dirty="0"/>
              <a:t>. Retrieved from </a:t>
            </a:r>
            <a:r>
              <a:rPr lang="en-US" dirty="0">
                <a:hlinkClick r:id="rId3"/>
              </a:rPr>
              <a:t>https://matoffo.com/devops-definitions-learning-culture/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Citations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DASA. (2023). </a:t>
            </a:r>
            <a:r>
              <a:rPr lang="en-US" i="1" dirty="0"/>
              <a:t>Developing a learning culture to enhance DevOps success</a:t>
            </a:r>
            <a:r>
              <a:rPr lang="en-US" dirty="0"/>
              <a:t>. Retrieved from </a:t>
            </a:r>
            <a:r>
              <a:rPr lang="en-US" dirty="0">
                <a:hlinkClick r:id="rId3"/>
              </a:rPr>
              <a:t>https://www.dasa.org/blog/developing-a-learning-culture-to-enhance-devops-success/</a:t>
            </a:r>
            <a:br>
              <a:rPr lang="en-US" dirty="0"/>
            </a:br>
            <a:r>
              <a:rPr lang="en-US" dirty="0"/>
              <a:t>Kim, G., Humble, J., </a:t>
            </a:r>
            <a:r>
              <a:rPr lang="en-US" dirty="0" err="1"/>
              <a:t>Debois</a:t>
            </a:r>
            <a:r>
              <a:rPr lang="en-US" dirty="0"/>
              <a:t>, P., &amp; Willis, J. (2016). </a:t>
            </a:r>
            <a:r>
              <a:rPr lang="en-US" i="1" dirty="0"/>
              <a:t>The DevOps Handbook: How to create world-class agility, reliability, &amp; security in technology organizations</a:t>
            </a:r>
            <a:r>
              <a:rPr lang="en-US" dirty="0"/>
              <a:t>. IT Revolution Press.</a:t>
            </a:r>
            <a:br>
              <a:rPr lang="en-US" dirty="0"/>
            </a:br>
            <a:r>
              <a:rPr lang="en-US" dirty="0"/>
              <a:t>The Agile Admin. (2010, October 15). </a:t>
            </a:r>
            <a:r>
              <a:rPr lang="en-US" i="1" dirty="0"/>
              <a:t>A DevOps manifesto</a:t>
            </a:r>
            <a:r>
              <a:rPr lang="en-US" dirty="0"/>
              <a:t>. Retrieved from </a:t>
            </a:r>
            <a:r>
              <a:rPr lang="en-US" dirty="0">
                <a:hlinkClick r:id="rId4"/>
              </a:rPr>
              <a:t>https://theagileadmin.com/2010/10/15/a-devops-manifesto/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sa.org/blog/developing-a-learning-culture-to-enhance-devops-succes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heagileadmin.com/2010/10/15/a-devops-manifesto/" TargetMode="External"/><Relationship Id="rId4" Type="http://schemas.openxmlformats.org/officeDocument/2006/relationships/hyperlink" Target="https://matoffo.com/devops-definitions-learning-cultu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xhere.com/en/photo/62097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libreshot.com/business-pla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3875" y="3548865"/>
            <a:ext cx="8172450" cy="3200400"/>
          </a:xfrm>
        </p:spPr>
        <p:txBody>
          <a:bodyPr anchor="ctr"/>
          <a:lstStyle/>
          <a:p>
            <a:r>
              <a:rPr lang="en-US" dirty="0"/>
              <a:t>The Technology Value Stream: Optimizing Lead Time in DevOps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0994E-6683-9430-82D1-C32B6C58A1BB}"/>
              </a:ext>
            </a:extLst>
          </p:cNvPr>
          <p:cNvSpPr txBox="1"/>
          <p:nvPr/>
        </p:nvSpPr>
        <p:spPr>
          <a:xfrm>
            <a:off x="4795837" y="5734050"/>
            <a:ext cx="724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Understanding Lead Time, Processing Time, and the DevOps Ideal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9A1F9-725F-71FC-0BC1-F973D38696E3}"/>
              </a:ext>
            </a:extLst>
          </p:cNvPr>
          <p:cNvSpPr txBox="1"/>
          <p:nvPr/>
        </p:nvSpPr>
        <p:spPr>
          <a:xfrm>
            <a:off x="7258050" y="6102710"/>
            <a:ext cx="19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Kristina Vasquez </a:t>
            </a:r>
          </a:p>
          <a:p>
            <a:r>
              <a:rPr lang="en-US" dirty="0"/>
              <a:t>January 12, 2025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167936"/>
            <a:ext cx="4179570" cy="1524735"/>
          </a:xfrm>
        </p:spPr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399" y="1692671"/>
            <a:ext cx="8334375" cy="285018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DASA. (2023). </a:t>
            </a:r>
            <a:r>
              <a:rPr lang="en-US" i="1" dirty="0"/>
              <a:t>Developing a learning culture to enhance DevOps success</a:t>
            </a:r>
            <a:r>
              <a:rPr lang="en-US" dirty="0"/>
              <a:t>. Retrieved from </a:t>
            </a:r>
            <a:r>
              <a:rPr lang="en-US" dirty="0">
                <a:hlinkClick r:id="rId3"/>
              </a:rPr>
              <a:t>https://www.dasa.org/blog/developing-a-learning-culture-to-enhance-devops-success/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Kim, G., Humble, J., </a:t>
            </a:r>
            <a:r>
              <a:rPr lang="en-US" dirty="0" err="1"/>
              <a:t>Debois</a:t>
            </a:r>
            <a:r>
              <a:rPr lang="en-US" dirty="0"/>
              <a:t>, P., &amp; Willis, J. (2016). </a:t>
            </a:r>
            <a:r>
              <a:rPr lang="en-US" i="1" dirty="0"/>
              <a:t>The DevOps Handbook: How to create world-class agility, reliability, &amp; security in technology organizations</a:t>
            </a:r>
            <a:r>
              <a:rPr lang="en-US" dirty="0"/>
              <a:t>. IT Revolution Press.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Matoffo</a:t>
            </a:r>
            <a:r>
              <a:rPr lang="en-US" dirty="0"/>
              <a:t>, A. (2023). </a:t>
            </a:r>
            <a:r>
              <a:rPr lang="en-US" i="1" dirty="0"/>
              <a:t>DevOps definitions: Learning culture</a:t>
            </a:r>
            <a:r>
              <a:rPr lang="en-US" dirty="0"/>
              <a:t>. Retrieved from </a:t>
            </a:r>
            <a:r>
              <a:rPr lang="en-US" dirty="0">
                <a:hlinkClick r:id="rId4"/>
              </a:rPr>
              <a:t>https://matoffo.com/devops-definitions-learning-culture/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Agile Admin. (2010, October 15). </a:t>
            </a:r>
            <a:r>
              <a:rPr lang="en-US" i="1" dirty="0"/>
              <a:t>A DevOps manifesto</a:t>
            </a:r>
            <a:r>
              <a:rPr lang="en-US" dirty="0"/>
              <a:t>. Retrieved from </a:t>
            </a:r>
            <a:r>
              <a:rPr lang="en-US" dirty="0">
                <a:hlinkClick r:id="rId5"/>
              </a:rPr>
              <a:t>https://theagileadmin.com/2010/10/15/a-devops-manifesto/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Video 6" descr="Box Packages">
            <a:extLst>
              <a:ext uri="{FF2B5EF4-FFF2-40B4-BE49-F238E27FC236}">
                <a16:creationId xmlns:a16="http://schemas.microsoft.com/office/drawing/2014/main" id="{B89DBFE5-2E12-BADF-7BAE-54691F8AC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7932" r="27096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2994024"/>
            <a:ext cx="5907176" cy="25368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The technology value stream is a framework that helps organizations understand and optimize how value is delivered in software development.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In DevOps, the focus is on continuous delivery, reducing lead time, and improving the flow of work from development to operations.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This presentation will explore key concepts such as </a:t>
            </a:r>
            <a:r>
              <a:rPr lang="en-US" sz="1300" b="1" dirty="0"/>
              <a:t>Lead Time</a:t>
            </a:r>
            <a:r>
              <a:rPr lang="en-US" sz="1300" dirty="0"/>
              <a:t> vs. </a:t>
            </a:r>
            <a:r>
              <a:rPr lang="en-US" sz="1300" b="1" dirty="0"/>
              <a:t>Processing Time</a:t>
            </a:r>
            <a:r>
              <a:rPr lang="en-US" sz="1300" dirty="0"/>
              <a:t>, common deployment scenarios, and the DevOps ideal for deployment lead times.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Citations</a:t>
            </a:r>
            <a:r>
              <a:rPr lang="en-US" sz="1300" dirty="0"/>
              <a:t>:</a:t>
            </a:r>
            <a:br>
              <a:rPr lang="en-US" sz="1300" dirty="0"/>
            </a:br>
            <a:r>
              <a:rPr lang="en-US" sz="1300" dirty="0"/>
              <a:t>Kim, G., Humble, J., </a:t>
            </a:r>
            <a:r>
              <a:rPr lang="en-US" sz="1300" dirty="0" err="1"/>
              <a:t>Debois</a:t>
            </a:r>
            <a:r>
              <a:rPr lang="en-US" sz="1300" dirty="0"/>
              <a:t>, P., &amp; Willis, J. (2016). </a:t>
            </a:r>
            <a:r>
              <a:rPr lang="en-US" sz="1300" i="1" dirty="0"/>
              <a:t>The DevOps Handbook: How to create world-class agility, reliability, &amp; security in technology organizations</a:t>
            </a:r>
            <a:r>
              <a:rPr lang="en-US" sz="1300" dirty="0"/>
              <a:t>. IT Revolution Press.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dirty="0"/>
              <a:t>Defining Lead Time vs. Processing Time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B90D177-951E-16FD-9716-52413B1ACEF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95325" y="2457450"/>
            <a:ext cx="5876647" cy="372944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Lead Time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The total time from when a request is made (e.g., a new feature or bug fix) to when it is deployed to production.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Includes waiting time, development time, and testing time </a:t>
            </a:r>
            <a:r>
              <a:rPr lang="en-US" sz="1600" dirty="0"/>
              <a:t>(Kim et al., 2016)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</a:rPr>
              <a:t>Processing Time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The time it takes to process and complete work (e.g., coding, testing, deployment).</a:t>
            </a: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Does not include waiting time </a:t>
            </a:r>
            <a:r>
              <a:rPr lang="en-US" sz="1600" dirty="0"/>
              <a:t>(Kim et al., 2016).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6" name="Picture 15" descr="Close-up of a stopwatch">
            <a:extLst>
              <a:ext uri="{FF2B5EF4-FFF2-40B4-BE49-F238E27FC236}">
                <a16:creationId xmlns:a16="http://schemas.microsoft.com/office/drawing/2014/main" id="{0CF58DB2-4A0D-53E2-8D30-8851004F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3" r="12442" b="4"/>
          <a:stretch/>
        </p:blipFill>
        <p:spPr>
          <a:xfrm>
            <a:off x="7553048" y="2335059"/>
            <a:ext cx="3943627" cy="3032733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1780860"/>
          </a:xfrm>
        </p:spPr>
        <p:txBody>
          <a:bodyPr/>
          <a:lstStyle/>
          <a:p>
            <a:r>
              <a:rPr lang="en-US" dirty="0"/>
              <a:t>The Common Scenario: Deployment Lead Times Requiring Months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97255"/>
            <a:ext cx="3924300" cy="464499"/>
          </a:xfrm>
        </p:spPr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3251596"/>
            <a:ext cx="3943627" cy="32342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traditional software development processes experience long deployment lead times, sometimes taking months to deploy changes (Kim et al., 2016).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687330"/>
            <a:ext cx="3943627" cy="464499"/>
          </a:xfrm>
        </p:spPr>
        <p:txBody>
          <a:bodyPr/>
          <a:lstStyle/>
          <a:p>
            <a:r>
              <a:rPr lang="en-US" b="1" dirty="0"/>
              <a:t>Contributing Factors</a:t>
            </a:r>
            <a:r>
              <a:rPr lang="en-US" dirty="0"/>
              <a:t>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EE62608-EC33-A6BD-08FC-12EBAB5D797C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7429500" y="3095659"/>
            <a:ext cx="307657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norite (Body)"/>
              </a:rPr>
              <a:t>Siloed teams (Development, Operations, QA)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norite (Body)"/>
              </a:rPr>
              <a:t>Lack of automation in testing and deployment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norite (Body)"/>
              </a:rPr>
              <a:t>Delays in communication and handoffs between teams </a:t>
            </a:r>
            <a:r>
              <a:rPr lang="en-US" dirty="0"/>
              <a:t>(DASA, 2023)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enorite (Body)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The Impact of Long Lead Times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199" y="2600325"/>
            <a:ext cx="5029201" cy="375602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Consequences of Slow Deployment</a:t>
            </a:r>
            <a:r>
              <a:rPr lang="en-US" sz="1400" dirty="0"/>
              <a:t>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Increased risk of failure due to delayed feedback loops (</a:t>
            </a:r>
            <a:r>
              <a:rPr lang="en-US" sz="1400" dirty="0" err="1"/>
              <a:t>Matoffo</a:t>
            </a:r>
            <a:r>
              <a:rPr lang="en-US" sz="1400" dirty="0"/>
              <a:t>, 2023)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Lower customer satisfaction and missed market opportunities (Kim et al., 2016)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Higher operational costs due to inefficiency (</a:t>
            </a:r>
            <a:r>
              <a:rPr lang="en-US" sz="1400" dirty="0" err="1"/>
              <a:t>Matoffo</a:t>
            </a:r>
            <a:r>
              <a:rPr lang="en-US" sz="1400" dirty="0"/>
              <a:t>, 2023)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Need for Change</a:t>
            </a:r>
            <a:r>
              <a:rPr lang="en-US" sz="1400" dirty="0"/>
              <a:t>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 Long lead times hinder agility and innovation.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EA832BD-9569-FFE5-360B-43F7764DB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871" r="1" b="9729"/>
          <a:stretch/>
        </p:blipFill>
        <p:spPr>
          <a:xfrm>
            <a:off x="6096000" y="2467609"/>
            <a:ext cx="5506720" cy="3456941"/>
          </a:xfrm>
          <a:prstGeom prst="rect">
            <a:avLst/>
          </a:prstGeom>
          <a:noFill/>
        </p:spPr>
      </p:pic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955" y="273844"/>
            <a:ext cx="5884027" cy="1204912"/>
          </a:xfrm>
        </p:spPr>
        <p:txBody>
          <a:bodyPr>
            <a:normAutofit fontScale="90000"/>
          </a:bodyPr>
          <a:lstStyle/>
          <a:p>
            <a:r>
              <a:rPr lang="en-US" dirty="0"/>
              <a:t>Our DevOps Ideal: Deployment Lead Times of Minutes</a:t>
            </a:r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F55BC7A4-EE4B-7EFC-C325-408D66C3C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559" r="25559"/>
          <a:stretch/>
        </p:blipFill>
        <p:spPr>
          <a:xfrm>
            <a:off x="-28230" y="-9144"/>
            <a:ext cx="5481955" cy="68762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82990" y="1617805"/>
            <a:ext cx="5481955" cy="120491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DevOps Vision</a:t>
            </a:r>
            <a:endParaRPr lang="en-US" sz="1200" dirty="0"/>
          </a:p>
          <a:p>
            <a:r>
              <a:rPr lang="en-US" sz="1200" dirty="0"/>
              <a:t>The ideal deployment lead time is reduced to minutes, making it possible to deliver features and fixes in real time (Kim et al., 2016).</a:t>
            </a:r>
          </a:p>
          <a:p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Key Elements of Achieving This Ideal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Automation</a:t>
            </a:r>
            <a:r>
              <a:rPr lang="en-US" sz="1200" dirty="0"/>
              <a:t>: Automated testing, deployment, and monitoring reduce delays (</a:t>
            </a:r>
            <a:r>
              <a:rPr lang="en-US" sz="1200" dirty="0" err="1"/>
              <a:t>Matoffo</a:t>
            </a:r>
            <a:r>
              <a:rPr lang="en-US" sz="1200" dirty="0"/>
              <a:t>, 2023).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Collaboration</a:t>
            </a:r>
            <a:r>
              <a:rPr lang="en-US" sz="1200" dirty="0"/>
              <a:t>: Cross-functional teams collaborate to eliminate silos and improve efficiency (The Agile Admin, 2010).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Continuous Feedback</a:t>
            </a:r>
            <a:r>
              <a:rPr lang="en-US" sz="1200" dirty="0"/>
              <a:t>: Immediate feedback from production environments helps detect issues quickly and resolve them (Kim et al., 2016).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lvl="1" indent="0">
              <a:buNone/>
            </a:pPr>
            <a:endParaRPr lang="en-US" sz="1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Key Practices for Achieving Fast Lead Times</a:t>
            </a:r>
          </a:p>
        </p:txBody>
      </p:sp>
      <p:pic>
        <p:nvPicPr>
          <p:cNvPr id="11" name="Video 10" descr="Box Production Line">
            <a:extLst>
              <a:ext uri="{FF2B5EF4-FFF2-40B4-BE49-F238E27FC236}">
                <a16:creationId xmlns:a16="http://schemas.microsoft.com/office/drawing/2014/main" id="{305C3A40-F7EA-FE2A-DFBD-EB317B0BF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8085" r="26943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B89CA97-D766-7212-D158-A348FAF606D3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5476874" y="2946399"/>
            <a:ext cx="5907176" cy="253682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Automation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of builds, tests, and deployments </a:t>
            </a:r>
            <a:r>
              <a:rPr lang="en-US" sz="1400" dirty="0"/>
              <a:t>(Kim et al., 2016).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Continuous Integration/Continuous Delivery (CI/CD)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pipelines to ensure seamless integration and fast delivery </a:t>
            </a:r>
            <a:r>
              <a:rPr lang="en-US" sz="1400" dirty="0"/>
              <a:t>(</a:t>
            </a:r>
            <a:r>
              <a:rPr lang="en-US" sz="1400" dirty="0" err="1"/>
              <a:t>Matoffo</a:t>
            </a:r>
            <a:r>
              <a:rPr lang="en-US" sz="1400" dirty="0"/>
              <a:t>, 2023).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Monitoring and Observability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Using tools to track performance and detect issues early </a:t>
            </a:r>
            <a:r>
              <a:rPr lang="en-US" sz="1400" dirty="0"/>
              <a:t>(Kim et al., 2016).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Collaboration Across Teams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Encouraging shared responsibility for the entire lifecycle of software development</a:t>
            </a:r>
            <a:r>
              <a:rPr lang="en-US" sz="1400" dirty="0"/>
              <a:t>(The Agile Admin, 2010).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9E4A-0FF0-B04F-149F-A5F61E9F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The Benefits of Optimizing Lead Times in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29A95-61A4-C45A-E7F3-C7E0787A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FDBDE5F-2AE7-DBA2-8081-179010E31951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79702840"/>
              </p:ext>
            </p:extLst>
          </p:nvPr>
        </p:nvGraphicFramePr>
        <p:xfrm>
          <a:off x="838200" y="2111381"/>
          <a:ext cx="10515600" cy="357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506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264E-B199-71CD-0F0B-8ABEA59E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94AF8-C5DD-A087-30FD-D30D6EA2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5C043A49-F59B-4AEB-828A-96C28EAB056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682052132"/>
              </p:ext>
            </p:extLst>
          </p:nvPr>
        </p:nvGraphicFramePr>
        <p:xfrm>
          <a:off x="838200" y="2111381"/>
          <a:ext cx="10515600" cy="3570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25487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{6AD7BF2A-21FA-4320-A28B-66B9CDBC955B}tf67328976_win32</Template>
  <TotalTime>33</TotalTime>
  <Words>1354</Words>
  <Application>Microsoft Office PowerPoint</Application>
  <PresentationFormat>Widescreen</PresentationFormat>
  <Paragraphs>83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Tenorite</vt:lpstr>
      <vt:lpstr>Tenorite (Body)</vt:lpstr>
      <vt:lpstr>Custom</vt:lpstr>
      <vt:lpstr>The Technology Value Stream: Optimizing Lead Time in DevOps</vt:lpstr>
      <vt:lpstr>Introduction</vt:lpstr>
      <vt:lpstr>Defining Lead Time vs. Processing Time</vt:lpstr>
      <vt:lpstr>The Common Scenario: Deployment Lead Times Requiring Months</vt:lpstr>
      <vt:lpstr>The Impact of Long Lead Times</vt:lpstr>
      <vt:lpstr>Our DevOps Ideal: Deployment Lead Times of Minutes</vt:lpstr>
      <vt:lpstr>Key Practices for Achieving Fast Lead Times</vt:lpstr>
      <vt:lpstr>The Benefits of Optimizing Lead Times in DevOps</vt:lpstr>
      <vt:lpstr>Conclusion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Kristina Vasquez</dc:creator>
  <cp:lastModifiedBy>Kristina Vasquez</cp:lastModifiedBy>
  <cp:revision>2</cp:revision>
  <dcterms:created xsi:type="dcterms:W3CDTF">2025-01-12T20:09:25Z</dcterms:created>
  <dcterms:modified xsi:type="dcterms:W3CDTF">2025-01-12T20:42:49Z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